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Inter"/>
      <p:regular r:id="rId19"/>
      <p:bold r:id="rId20"/>
    </p:embeddedFont>
    <p:embeddedFont>
      <p:font typeface="Barlow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.fntdata"/><Relationship Id="rId11" Type="http://schemas.openxmlformats.org/officeDocument/2006/relationships/slide" Target="slides/slide5.xml"/><Relationship Id="rId22" Type="http://schemas.openxmlformats.org/officeDocument/2006/relationships/font" Target="fonts/Barlow-bold.fntdata"/><Relationship Id="rId10" Type="http://schemas.openxmlformats.org/officeDocument/2006/relationships/slide" Target="slides/slide4.xml"/><Relationship Id="rId21" Type="http://schemas.openxmlformats.org/officeDocument/2006/relationships/font" Target="fonts/Barlow-regular.fntdata"/><Relationship Id="rId13" Type="http://schemas.openxmlformats.org/officeDocument/2006/relationships/slide" Target="slides/slide7.xml"/><Relationship Id="rId24" Type="http://schemas.openxmlformats.org/officeDocument/2006/relationships/font" Target="fonts/Barlow-boldItalic.fntdata"/><Relationship Id="rId12" Type="http://schemas.openxmlformats.org/officeDocument/2006/relationships/slide" Target="slides/slide6.xml"/><Relationship Id="rId23" Type="http://schemas.openxmlformats.org/officeDocument/2006/relationships/font" Target="fonts/Barlow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Inter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6d394160d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f6d394160d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d394160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d394160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6d394160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6d394160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6d394160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6d394160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6d394160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6d394160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Superset is a modern, open-source business intelligence platform that supports a large variety of visualizations and databases.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6d394160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6d394160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6d394160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6d394160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6d394160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6d394160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6d394160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6d394160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6d394160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6d394160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6d394160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6d394160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6d394160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6d394160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05317" y="1461794"/>
            <a:ext cx="811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012" y="381899"/>
            <a:ext cx="1500357" cy="45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234386" y="273844"/>
            <a:ext cx="8663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arlow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246459" y="1075038"/>
            <a:ext cx="86511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667988" y="2074663"/>
            <a:ext cx="8033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339935" y="2074663"/>
            <a:ext cx="5352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86" y="4811343"/>
            <a:ext cx="568097" cy="1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667988" y="2074663"/>
            <a:ext cx="8033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 amt="41000"/>
          </a:blip>
          <a:srcRect b="50714" l="10492" r="45064" t="16136"/>
          <a:stretch/>
        </p:blipFill>
        <p:spPr>
          <a:xfrm>
            <a:off x="1" y="-1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/>
          <p:nvPr>
            <p:ph type="title"/>
          </p:nvPr>
        </p:nvSpPr>
        <p:spPr>
          <a:xfrm>
            <a:off x="410469" y="2108371"/>
            <a:ext cx="8051100" cy="29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10469" y="2108371"/>
            <a:ext cx="4443900" cy="29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602319">
            <a:off x="3825549" y="192984"/>
            <a:ext cx="6824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234386" y="273844"/>
            <a:ext cx="8663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1"/>
          <p:cNvSpPr txBox="1"/>
          <p:nvPr/>
        </p:nvSpPr>
        <p:spPr>
          <a:xfrm>
            <a:off x="234386" y="1455628"/>
            <a:ext cx="410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List header</a:t>
            </a:r>
            <a:endParaRPr sz="1100"/>
          </a:p>
        </p:txBody>
      </p:sp>
      <p:sp>
        <p:nvSpPr>
          <p:cNvPr id="88" name="Google Shape;88;p21"/>
          <p:cNvSpPr txBox="1"/>
          <p:nvPr/>
        </p:nvSpPr>
        <p:spPr>
          <a:xfrm>
            <a:off x="226123" y="1872831"/>
            <a:ext cx="41037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Sed ut perspiciatis unde omnis iste natus error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Sit voluptatem accusantium 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Totam rem aperiam, eaque ipsa quae ab illo inventore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Veritatis et quasi architecto beatae dicta sunt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016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" name="Google Shape;89;p21"/>
          <p:cNvSpPr txBox="1"/>
          <p:nvPr/>
        </p:nvSpPr>
        <p:spPr>
          <a:xfrm>
            <a:off x="4580263" y="1455628"/>
            <a:ext cx="410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List header</a:t>
            </a:r>
            <a:endParaRPr sz="1100"/>
          </a:p>
        </p:txBody>
      </p:sp>
      <p:sp>
        <p:nvSpPr>
          <p:cNvPr id="90" name="Google Shape;90;p21"/>
          <p:cNvSpPr txBox="1"/>
          <p:nvPr/>
        </p:nvSpPr>
        <p:spPr>
          <a:xfrm>
            <a:off x="4572000" y="1872831"/>
            <a:ext cx="41037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Sed ut perspiciatis unde omnis iste natus error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Sit voluptatem accusantium 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Totam rem aperiam, eaque ipsa quae ab illo inventore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Veritatis et quasi architecto beataee dicta sunt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016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234386" y="273844"/>
            <a:ext cx="8663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2"/>
          <p:cNvSpPr txBox="1"/>
          <p:nvPr/>
        </p:nvSpPr>
        <p:spPr>
          <a:xfrm>
            <a:off x="234386" y="1455628"/>
            <a:ext cx="281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List header</a:t>
            </a:r>
            <a:endParaRPr sz="1100"/>
          </a:p>
        </p:txBody>
      </p:sp>
      <p:sp>
        <p:nvSpPr>
          <p:cNvPr id="96" name="Google Shape;96;p22"/>
          <p:cNvSpPr txBox="1"/>
          <p:nvPr/>
        </p:nvSpPr>
        <p:spPr>
          <a:xfrm>
            <a:off x="226123" y="1872831"/>
            <a:ext cx="28146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Sed ut perspiciatis unde omnis iste natus error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Sit voluptatem accusantium 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Totam rem aperiam, eaque ipsa quae ab illo inventore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Veritatis et quasi architecto beatae vitae dicta sunt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016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22"/>
          <p:cNvSpPr txBox="1"/>
          <p:nvPr/>
        </p:nvSpPr>
        <p:spPr>
          <a:xfrm>
            <a:off x="3230344" y="1455628"/>
            <a:ext cx="281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List header</a:t>
            </a:r>
            <a:endParaRPr sz="1100"/>
          </a:p>
        </p:txBody>
      </p:sp>
      <p:sp>
        <p:nvSpPr>
          <p:cNvPr id="98" name="Google Shape;98;p22"/>
          <p:cNvSpPr txBox="1"/>
          <p:nvPr/>
        </p:nvSpPr>
        <p:spPr>
          <a:xfrm>
            <a:off x="3222081" y="1872831"/>
            <a:ext cx="28146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Sed ut perspiciatis unde omnis iste natus error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Sit voluptatem accusantium 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Totam rem aperiam, eaque ipsa quae ab illo inventore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Veritatis et quasi architecto beatae vitae dicta sunt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016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9" name="Google Shape;99;p22"/>
          <p:cNvSpPr txBox="1"/>
          <p:nvPr/>
        </p:nvSpPr>
        <p:spPr>
          <a:xfrm>
            <a:off x="6226302" y="1455628"/>
            <a:ext cx="2814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List header</a:t>
            </a:r>
            <a:endParaRPr sz="1100"/>
          </a:p>
        </p:txBody>
      </p:sp>
      <p:sp>
        <p:nvSpPr>
          <p:cNvPr id="100" name="Google Shape;100;p22"/>
          <p:cNvSpPr txBox="1"/>
          <p:nvPr/>
        </p:nvSpPr>
        <p:spPr>
          <a:xfrm>
            <a:off x="6218039" y="1872831"/>
            <a:ext cx="2814600" cy="26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Sed ut perspiciatis unde omnis iste natus error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Sit voluptatem accusantium 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Totam rem aperiam, eaque ipsa quae ab illo inventore 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Veritatis et quasi architecto beatae vitae dicta sunt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Doloremque laudantium</a:t>
            </a:r>
            <a:endParaRPr b="0" i="0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1016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1" name="Google Shape;10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311700" y="1583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2">
            <a:alphaModFix/>
          </a:blip>
          <a:srcRect b="16987" l="4826" r="4098" t="16987"/>
          <a:stretch/>
        </p:blipFill>
        <p:spPr>
          <a:xfrm>
            <a:off x="37625" y="4909500"/>
            <a:ext cx="996570" cy="1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269111" y="273844"/>
            <a:ext cx="8585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269081" y="1425179"/>
            <a:ext cx="8585700" cy="27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3">
  <p:cSld name="1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>
            <a:off x="234386" y="273844"/>
            <a:ext cx="8663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arlow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3 1">
  <p:cSld name="1_Title and Content_3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234375" y="273847"/>
            <a:ext cx="86637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arlow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4387" y="4811343"/>
            <a:ext cx="568094" cy="1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69111" y="273844"/>
            <a:ext cx="8585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arlow"/>
              <a:buNone/>
              <a:defRPr b="1" i="0" sz="33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69111" y="1369219"/>
            <a:ext cx="8585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983434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apache/superset/pull/1568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flask-appbuilder.readthedocs.io/en/latest/rest_api.html" TargetMode="External"/><Relationship Id="rId4" Type="http://schemas.openxmlformats.org/officeDocument/2006/relationships/hyperlink" Target="https://superset.apache.org/docs/rest-api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lask-appbuilder.readthedocs.io/en/latest/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705319" y="1195329"/>
            <a:ext cx="81177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Superset API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7"/>
          <p:cNvSpPr txBox="1"/>
          <p:nvPr>
            <p:ph idx="4294967295" type="body"/>
          </p:nvPr>
        </p:nvSpPr>
        <p:spPr>
          <a:xfrm>
            <a:off x="761392" y="2294260"/>
            <a:ext cx="78867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Srini Kadamati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11700" y="1583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Some Things</a:t>
            </a:r>
            <a:endParaRPr/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38" y="888175"/>
            <a:ext cx="5187527" cy="41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311700" y="1583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Superset CLI</a:t>
            </a:r>
            <a:endParaRPr/>
          </a:p>
        </p:txBody>
      </p:sp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Superset CLI is very powerful and some things are only possible there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 Beto Dealmeida opened a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PR (#15686)</a:t>
            </a:r>
            <a:r>
              <a:rPr lang="en" sz="2000"/>
              <a:t> to enable a CLI command for importing a dashboard: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superset import-directory -o  ~/Downloads/dashboard_export_20210715T205336/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type="title"/>
          </p:nvPr>
        </p:nvSpPr>
        <p:spPr>
          <a:xfrm>
            <a:off x="154600" y="187748"/>
            <a:ext cx="8663700" cy="61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208200" y="745950"/>
            <a:ext cx="4077000" cy="92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https://flask-appbuilder.readthedocs.io/en/latest/rest_api.html</a:t>
            </a:r>
            <a:r>
              <a:rPr lang="en"/>
              <a:t> </a:t>
            </a:r>
            <a:endParaRPr/>
          </a:p>
        </p:txBody>
      </p:sp>
      <p:sp>
        <p:nvSpPr>
          <p:cNvPr id="204" name="Google Shape;204;p38"/>
          <p:cNvSpPr txBox="1"/>
          <p:nvPr>
            <p:ph idx="1" type="body"/>
          </p:nvPr>
        </p:nvSpPr>
        <p:spPr>
          <a:xfrm>
            <a:off x="4751525" y="95925"/>
            <a:ext cx="4198500" cy="148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https://superset.apache.org/docs/rest-api</a:t>
            </a:r>
            <a:r>
              <a:rPr lang="en"/>
              <a:t>  (or &lt;your_superset_url&gt;</a:t>
            </a:r>
            <a:r>
              <a:rPr b="1" lang="en"/>
              <a:t>/swagger/v1</a:t>
            </a:r>
            <a:endParaRPr b="1"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00" y="1578225"/>
            <a:ext cx="3644201" cy="35652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9825" y="1215375"/>
            <a:ext cx="4030200" cy="3833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675" y="2853475"/>
            <a:ext cx="1570050" cy="104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00" y="961551"/>
            <a:ext cx="3383875" cy="273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718" y="2880500"/>
            <a:ext cx="1266756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 txBox="1"/>
          <p:nvPr/>
        </p:nvSpPr>
        <p:spPr>
          <a:xfrm>
            <a:off x="274200" y="204750"/>
            <a:ext cx="52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What is Apache Superset?</a:t>
            </a:r>
            <a:endParaRPr b="1" sz="1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598938" y="3833975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Modern open source BI platform</a:t>
            </a:r>
            <a:endParaRPr sz="1400"/>
          </a:p>
        </p:txBody>
      </p:sp>
      <p:sp>
        <p:nvSpPr>
          <p:cNvPr id="135" name="Google Shape;135;p28"/>
          <p:cNvSpPr txBox="1"/>
          <p:nvPr/>
        </p:nvSpPr>
        <p:spPr>
          <a:xfrm>
            <a:off x="7293675" y="3545375"/>
            <a:ext cx="1570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Large diversity of charts</a:t>
            </a:r>
            <a:endParaRPr sz="1400"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675" y="961551"/>
            <a:ext cx="2857400" cy="184143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/>
        </p:nvSpPr>
        <p:spPr>
          <a:xfrm>
            <a:off x="7227350" y="1244775"/>
            <a:ext cx="178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Works with nearly any SQL speaking data engine</a:t>
            </a:r>
            <a:endParaRPr sz="1400"/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1800" y="3863975"/>
            <a:ext cx="1446943" cy="8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3925" y="4644275"/>
            <a:ext cx="2641349" cy="4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0556" y="3863926"/>
            <a:ext cx="972926" cy="8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311700" y="1583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 of Superset Objects</a:t>
            </a:r>
            <a:endParaRPr/>
          </a:p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436050" y="975625"/>
            <a:ext cx="4260300" cy="3726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Saved Queries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SQL Lab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Charts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Dashboards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Annotation Layer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CSS Templates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Reports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4519600" y="975625"/>
            <a:ext cx="4260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Semantic Layer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Metrics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Calculated Columns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Virtual datasets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Jinja Filters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Alerts &amp; Reports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Row Level Security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Logs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Saved Queries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583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Outcome</a:t>
            </a:r>
            <a:endParaRPr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88200" y="1056825"/>
            <a:ext cx="82872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This event is focused on</a:t>
            </a:r>
            <a:r>
              <a:rPr b="1" lang="en"/>
              <a:t> introducing</a:t>
            </a:r>
            <a:r>
              <a:rPr lang="en"/>
              <a:t> the Superset API, targeted at: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Devops / Data / Full-stack Engineers new to Superset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Data Scientists / Data Analysts comfortable with APIs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Curious folks interested in what the API can do!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07550" y="2194650"/>
            <a:ext cx="2928900" cy="75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Superset API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311700" y="1583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Star</a:t>
            </a:r>
            <a:endParaRPr/>
          </a:p>
        </p:txBody>
      </p:sp>
      <p:sp>
        <p:nvSpPr>
          <p:cNvPr id="164" name="Google Shape;164;p32"/>
          <p:cNvSpPr txBox="1"/>
          <p:nvPr>
            <p:ph idx="1" type="body"/>
          </p:nvPr>
        </p:nvSpPr>
        <p:spPr>
          <a:xfrm>
            <a:off x="244800" y="1037700"/>
            <a:ext cx="4200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/>
              <a:t>Short - medium term</a:t>
            </a:r>
            <a:endParaRPr i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Make any end-user / GUI action available via the API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/>
              <a:t>Longer term</a:t>
            </a:r>
            <a:endParaRPr i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Turn Superset into a data product platform!</a:t>
            </a:r>
            <a:endParaRPr/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900" y="1218825"/>
            <a:ext cx="4200300" cy="279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/>
        </p:nvSpPr>
        <p:spPr>
          <a:xfrm>
            <a:off x="309475" y="1069925"/>
            <a:ext cx="4520700" cy="3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43841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Follows OpenAPI specification and is RESTful</a:t>
            </a:r>
            <a:endParaRPr sz="6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841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Built mostly using </a:t>
            </a:r>
            <a:r>
              <a:rPr lang="en" sz="2000" u="sng">
                <a:solidFill>
                  <a:srgbClr val="49D2E5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Flask App Builder</a:t>
            </a:r>
            <a:endParaRPr sz="8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841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Interactive Swagger documentation lives at </a:t>
            </a:r>
            <a:r>
              <a:rPr b="1"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/swagger/v1 </a:t>
            </a: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endpoint</a:t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841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Primarily interacts with the underlying data model / metadata layer in Superset</a:t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841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Supports RISON or JSON</a:t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309475" y="226025"/>
            <a:ext cx="5025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Tech Specs</a:t>
            </a:r>
            <a:endParaRPr b="1" sz="44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400" y="1503999"/>
            <a:ext cx="4124201" cy="275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311700" y="1583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API Use Cases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78" name="Google Shape;178;p34"/>
          <p:cNvSpPr txBox="1"/>
          <p:nvPr/>
        </p:nvSpPr>
        <p:spPr>
          <a:xfrm>
            <a:off x="244750" y="938925"/>
            <a:ext cx="44229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Invalidate cache upon data refresh</a:t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43841"/>
              </a:buClr>
              <a:buSzPts val="2000"/>
              <a:buChar char="•"/>
            </a:pPr>
            <a:r>
              <a:rPr lang="en" sz="2000">
                <a:solidFill>
                  <a:srgbClr val="76CBD1"/>
                </a:solidFill>
                <a:latin typeface="Barlow"/>
                <a:ea typeface="Barlow"/>
                <a:cs typeface="Barlow"/>
                <a:sym typeface="Barlow"/>
              </a:rPr>
              <a:t>GET</a:t>
            </a:r>
            <a:r>
              <a:rPr lang="en" sz="2000">
                <a:solidFill>
                  <a:srgbClr val="2FC09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/chart/data{cache_key}</a:t>
            </a:r>
            <a:endParaRPr b="1"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841"/>
              </a:buClr>
              <a:buSzPts val="2000"/>
              <a:buChar char="•"/>
            </a:pPr>
            <a:r>
              <a:rPr lang="en" sz="2000">
                <a:solidFill>
                  <a:srgbClr val="2FC096"/>
                </a:solidFill>
                <a:latin typeface="Barlow"/>
                <a:ea typeface="Barlow"/>
                <a:cs typeface="Barlow"/>
                <a:sym typeface="Barlow"/>
              </a:rPr>
              <a:t>POST</a:t>
            </a: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/cachekey/invalidate</a:t>
            </a:r>
            <a:endParaRPr b="1"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Import, export dashboards</a:t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43841"/>
              </a:buClr>
              <a:buSzPts val="2000"/>
              <a:buChar char="•"/>
            </a:pPr>
            <a:r>
              <a:rPr lang="en" sz="2000">
                <a:solidFill>
                  <a:srgbClr val="4F70B9"/>
                </a:solidFill>
                <a:latin typeface="Barlow"/>
                <a:ea typeface="Barlow"/>
                <a:cs typeface="Barlow"/>
                <a:sym typeface="Barlow"/>
              </a:rPr>
              <a:t>GET</a:t>
            </a: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/dashboard/export</a:t>
            </a:r>
            <a:endParaRPr b="1"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841"/>
              </a:buClr>
              <a:buSzPts val="2000"/>
              <a:buChar char="•"/>
            </a:pPr>
            <a:r>
              <a:rPr lang="en" sz="2000">
                <a:solidFill>
                  <a:srgbClr val="2FC096"/>
                </a:solidFill>
                <a:latin typeface="Barlow"/>
                <a:ea typeface="Barlow"/>
                <a:cs typeface="Barlow"/>
                <a:sym typeface="Barlow"/>
              </a:rPr>
              <a:t>POST</a:t>
            </a:r>
            <a:r>
              <a:rPr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2000">
                <a:solidFill>
                  <a:srgbClr val="343841"/>
                </a:solidFill>
                <a:latin typeface="Barlow"/>
                <a:ea typeface="Barlow"/>
                <a:cs typeface="Barlow"/>
                <a:sym typeface="Barlow"/>
              </a:rPr>
              <a:t>/dashboard/import</a:t>
            </a:r>
            <a:endParaRPr b="1"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4384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9" name="Google Shape;179;p34"/>
          <p:cNvSpPr txBox="1"/>
          <p:nvPr/>
        </p:nvSpPr>
        <p:spPr>
          <a:xfrm>
            <a:off x="4863000" y="1005875"/>
            <a:ext cx="39693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Create new database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POST </a:t>
            </a: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/database/</a:t>
            </a:r>
            <a:endParaRPr b="1"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Return SELECT * from a db table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GET</a:t>
            </a: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/database/{pk}/select_star/{table_name}/</a:t>
            </a:r>
            <a:endParaRPr b="1"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Schedule a new report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POST</a:t>
            </a: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/report</a:t>
            </a:r>
            <a:endParaRPr b="1"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1583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Authenticating with API</a:t>
            </a:r>
            <a:endParaRPr/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62" y="854725"/>
            <a:ext cx="7840673" cy="398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Preset Slides 2">
      <a:dk1>
        <a:srgbClr val="343841"/>
      </a:dk1>
      <a:lt1>
        <a:srgbClr val="FFFFFF"/>
      </a:lt1>
      <a:dk2>
        <a:srgbClr val="2A7681"/>
      </a:dk2>
      <a:lt2>
        <a:srgbClr val="E5F6F6"/>
      </a:lt2>
      <a:accent1>
        <a:srgbClr val="2FC096"/>
      </a:accent1>
      <a:accent2>
        <a:srgbClr val="FFE33E"/>
      </a:accent2>
      <a:accent3>
        <a:srgbClr val="76CBD1"/>
      </a:accent3>
      <a:accent4>
        <a:srgbClr val="F77178"/>
      </a:accent4>
      <a:accent5>
        <a:srgbClr val="C6BFAF"/>
      </a:accent5>
      <a:accent6>
        <a:srgbClr val="4F70B9"/>
      </a:accent6>
      <a:hlink>
        <a:srgbClr val="49D2E5"/>
      </a:hlink>
      <a:folHlink>
        <a:srgbClr val="49D2E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